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</p:sldMasterIdLst>
  <p:notesMasterIdLst>
    <p:notesMasterId r:id="rId21"/>
  </p:notesMasterIdLst>
  <p:handoutMasterIdLst>
    <p:handoutMasterId r:id="rId22"/>
  </p:handoutMasterIdLst>
  <p:sldIdLst>
    <p:sldId id="263" r:id="rId2"/>
    <p:sldId id="344" r:id="rId3"/>
    <p:sldId id="321" r:id="rId4"/>
    <p:sldId id="351" r:id="rId5"/>
    <p:sldId id="352" r:id="rId6"/>
    <p:sldId id="322" r:id="rId7"/>
    <p:sldId id="309" r:id="rId8"/>
    <p:sldId id="345" r:id="rId9"/>
    <p:sldId id="353" r:id="rId10"/>
    <p:sldId id="346" r:id="rId11"/>
    <p:sldId id="278" r:id="rId12"/>
    <p:sldId id="347" r:id="rId13"/>
    <p:sldId id="348" r:id="rId14"/>
    <p:sldId id="315" r:id="rId15"/>
    <p:sldId id="323" r:id="rId16"/>
    <p:sldId id="349" r:id="rId17"/>
    <p:sldId id="338" r:id="rId18"/>
    <p:sldId id="350" r:id="rId19"/>
    <p:sldId id="29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000066"/>
    <a:srgbClr val="1C1C1C"/>
    <a:srgbClr val="CC6600"/>
    <a:srgbClr val="DDDDDD"/>
    <a:srgbClr val="000000"/>
    <a:srgbClr val="808080"/>
    <a:srgbClr val="99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306" autoAdjust="0"/>
    <p:restoredTop sz="86384" autoAdjust="0"/>
  </p:normalViewPr>
  <p:slideViewPr>
    <p:cSldViewPr>
      <p:cViewPr>
        <p:scale>
          <a:sx n="69" d="100"/>
          <a:sy n="69" d="100"/>
        </p:scale>
        <p:origin x="-142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414"/>
    </p:cViewPr>
  </p:sorterViewPr>
  <p:notesViewPr>
    <p:cSldViewPr>
      <p:cViewPr varScale="1">
        <p:scale>
          <a:sx n="84" d="100"/>
          <a:sy n="84" d="100"/>
        </p:scale>
        <p:origin x="-193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интереса к политике</c:v>
                </c:pt>
              </c:strCache>
            </c:strRef>
          </c:tx>
          <c:explosion val="5"/>
          <c:cat>
            <c:strRef>
              <c:f>Лист1!$A$2:$A$4</c:f>
              <c:strCache>
                <c:ptCount val="3"/>
                <c:pt idx="0">
                  <c:v>Интересуюсь политикой время от времени</c:v>
                </c:pt>
                <c:pt idx="1">
                  <c:v>Регулярно слежу за политическими событиями</c:v>
                </c:pt>
                <c:pt idx="2">
                  <c:v>Не интересуюьс политикой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</c:v>
                </c:pt>
                <c:pt idx="1">
                  <c:v>31</c:v>
                </c:pt>
                <c:pt idx="2">
                  <c:v>17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Внешность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Положительно</c:v>
                </c:pt>
                <c:pt idx="1">
                  <c:v>Отрицательно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83</c:v>
                </c:pt>
                <c:pt idx="1">
                  <c:v>12</c:v>
                </c:pt>
                <c:pt idx="2">
                  <c:v>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Мужчина</c:v>
                </c:pt>
                <c:pt idx="1">
                  <c:v>Женщина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2"/>
                <c:pt idx="0">
                  <c:v>81</c:v>
                </c:pt>
                <c:pt idx="1">
                  <c:v>29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8136111111111112"/>
          <c:y val="2.8994940310272839E-2"/>
          <c:w val="0.38242705599300097"/>
          <c:h val="0.8153022302235620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Ответственность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Профессиональные качества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Целеустремленность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Профессиональные качества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Ораторское мастерство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Профессиональные качества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97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Умение убеждать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Профессиональные качества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97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Решительность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Профессиональные качества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Ум, интеллект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Профессиональные качества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98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Бескорыстие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Профессиональные качества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Открытость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Профессиональные качества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Принципиальность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Профессиональные качества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Фото и телегеничность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Профессиональные качества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axId val="71349760"/>
        <c:axId val="71351296"/>
      </c:barChart>
      <c:catAx>
        <c:axId val="71349760"/>
        <c:scaling>
          <c:orientation val="minMax"/>
        </c:scaling>
        <c:axPos val="l"/>
        <c:tickLblPos val="nextTo"/>
        <c:crossAx val="71351296"/>
        <c:crosses val="autoZero"/>
        <c:auto val="1"/>
        <c:lblAlgn val="ctr"/>
        <c:lblOffset val="100"/>
      </c:catAx>
      <c:valAx>
        <c:axId val="71351296"/>
        <c:scaling>
          <c:orientation val="minMax"/>
        </c:scaling>
        <c:axPos val="b"/>
        <c:majorGridlines/>
        <c:numFmt formatCode="General" sourceLinked="1"/>
        <c:tickLblPos val="nextTo"/>
        <c:crossAx val="71349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416666666666667"/>
          <c:y val="1.5213730276902716E-2"/>
          <c:w val="0.33750000000000008"/>
          <c:h val="0.977480250439905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B9D5D44F-21F4-4BC9-805F-7F7C0EF2D54A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7DF5AAAE-3C9C-4075-BA1F-38190505E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0052D2C4-D4F5-4D4D-9EDB-DB3A5415B3CC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2AEAB30D-6614-4A10-AF9A-C0CA2BC06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437063"/>
            <a:ext cx="9147175" cy="2427287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34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931"/>
              <a:ext cx="9108074" cy="837332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07504" y="1340768"/>
            <a:ext cx="8856984" cy="1829761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400" b="1"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11560" y="5299403"/>
            <a:ext cx="7772400" cy="1199704"/>
          </a:xfrm>
        </p:spPr>
        <p:txBody>
          <a:bodyPr lIns="45720" rIns="45720">
            <a:normAutofit/>
          </a:bodyPr>
          <a:lstStyle>
            <a:lvl1pPr marL="0" marR="64008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8F0F4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C1DAB0B-B9B4-46B8-91D5-27EE7B8ED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lang="en-US" sz="2800" b="1" kern="1200" dirty="0"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496" y="1124744"/>
            <a:ext cx="9073008" cy="4680520"/>
          </a:xfr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B5396-4615-4A22-90CF-6D7D72447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35431-FC4E-4EBC-8D73-B0CD694D98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93881-BBC0-44D4-A7F0-9AF5E654A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586F6-A2B9-4B9E-9F81-E548D0678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BBDB0-6B9F-4C31-A666-0F80E4454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50C79-7CCD-45D9-82AB-9BB760DF5A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370A9-AE9B-4F5B-9A47-31270D8A5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1E4BD-BA9A-4169-9854-0F0006F76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666A2-C97D-4165-82B4-453E80DCF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7FAE5F1-DBD4-46AA-BB00-7C1CB418F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38100" y="6237288"/>
            <a:ext cx="4246563" cy="62071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0" y="6237288"/>
            <a:ext cx="3203575" cy="620712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6237312"/>
            <a:ext cx="2561818" cy="62068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0548" y="6237312"/>
            <a:ext cx="2561818" cy="620688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105" name="Текст 29"/>
          <p:cNvSpPr>
            <a:spLocks noGrp="1"/>
          </p:cNvSpPr>
          <p:nvPr>
            <p:ph type="body" idx="1"/>
          </p:nvPr>
        </p:nvSpPr>
        <p:spPr bwMode="auto">
          <a:xfrm>
            <a:off x="107950" y="1265238"/>
            <a:ext cx="89281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7950" y="6448425"/>
            <a:ext cx="57626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64A4AF97-7C2F-40D0-91C2-0ED1483B2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94" r:id="rId2"/>
    <p:sldLayoutId id="2147483901" r:id="rId3"/>
    <p:sldLayoutId id="2147483895" r:id="rId4"/>
    <p:sldLayoutId id="2147483902" r:id="rId5"/>
    <p:sldLayoutId id="2147483896" r:id="rId6"/>
    <p:sldLayoutId id="2147483897" r:id="rId7"/>
    <p:sldLayoutId id="2147483903" r:id="rId8"/>
    <p:sldLayoutId id="2147483904" r:id="rId9"/>
    <p:sldLayoutId id="2147483898" r:id="rId10"/>
    <p:sldLayoutId id="214748389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2800" b="1" kern="1200" dirty="0">
          <a:solidFill>
            <a:srgbClr val="105766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05766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05766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05766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05766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105766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105766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105766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105766"/>
          </a:solidFill>
          <a:latin typeface="Tahoma" pitchFamily="34" charset="0"/>
          <a:cs typeface="Tahoma" pitchFamily="34" charset="0"/>
        </a:defRPr>
      </a:lvl9pPr>
      <a:extLst/>
    </p:titleStyle>
    <p:bodyStyle>
      <a:lvl1pPr marL="363538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620713" indent="-227013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1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858838" indent="-227013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141413" indent="-227013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1370013" indent="-227013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908720"/>
            <a:ext cx="9144000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Политика как призвание и профессия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4213" y="5373688"/>
            <a:ext cx="7772400" cy="1198562"/>
          </a:xfrm>
        </p:spPr>
        <p:txBody>
          <a:bodyPr/>
          <a:lstStyle/>
          <a:p>
            <a:pPr marR="0" defTabSz="912813" eaLnBrk="1" hangingPunct="1">
              <a:lnSpc>
                <a:spcPct val="110000"/>
              </a:lnSpc>
              <a:spcBef>
                <a:spcPct val="0"/>
              </a:spcBef>
            </a:pPr>
            <a:r>
              <a:rPr lang="ru-RU" sz="2000" dirty="0" smtClean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Спикер: доцент кафедры рекламы, связей с общественностью и прикладной политологии, кандидат философских наук </a:t>
            </a:r>
          </a:p>
          <a:p>
            <a:pPr marR="0" defTabSz="912813" eaLnBrk="1" hangingPunct="1">
              <a:lnSpc>
                <a:spcPct val="110000"/>
              </a:lnSpc>
              <a:spcBef>
                <a:spcPct val="0"/>
              </a:spcBef>
            </a:pPr>
            <a:r>
              <a:rPr lang="ru-RU" sz="2000" dirty="0" err="1" smtClean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Ляшенко</a:t>
            </a:r>
            <a:r>
              <a:rPr lang="ru-RU" sz="2000" dirty="0" smtClean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 Павел Васильевич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450000"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Дипломированные бакалавры востребованы в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проектной, управленческой, преподавательской, научно-исследовательской деятельности.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Специалисты в сфере публичных политических процессов работают в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аналитических центрах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международных и общественных организациях,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Правительстве РФ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также в других ведомствах и министерствах, занимающихся экономическим развитием, стратегическим планированием развития отдельных территорий и целых регионов.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A4A5FB-450F-4D24-B63F-022A2EB8B0F3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4"/>
          <p:cNvSpPr>
            <a:spLocks noGrp="1"/>
          </p:cNvSpPr>
          <p:nvPr>
            <p:ph idx="1"/>
          </p:nvPr>
        </p:nvSpPr>
        <p:spPr>
          <a:xfrm>
            <a:off x="107950" y="1265238"/>
            <a:ext cx="8928100" cy="4949825"/>
          </a:xfrm>
        </p:spPr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является одним из важнейших  инструментов целенаправленного, сознательного, планомерного регулирования системы общественных отношений, а также поиска новых способов включения людей и их интересов в процесс преобразования жизни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Политический менеджмент</a:t>
            </a: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169D01A4-3A6B-4F0A-BCA2-CD0FF5A8B10C}" type="slidenum">
              <a:rPr lang="ru-RU" smtClean="0"/>
              <a:pPr defTabSz="912813"/>
              <a:t>11</a:t>
            </a:fld>
            <a:endParaRPr lang="ru-RU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1"/>
          <p:cNvSpPr>
            <a:spLocks noGrp="1"/>
          </p:cNvSpPr>
          <p:nvPr>
            <p:ph idx="1"/>
          </p:nvPr>
        </p:nvSpPr>
        <p:spPr>
          <a:xfrm>
            <a:off x="0" y="1643063"/>
            <a:ext cx="8928100" cy="4525962"/>
          </a:xfrm>
        </p:spPr>
        <p:txBody>
          <a:bodyPr/>
          <a:lstStyle/>
          <a:p>
            <a:pPr marL="0" indent="450000" algn="just">
              <a:spcBef>
                <a:spcPts val="0"/>
              </a:spcBef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Спичрайтер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специалист в области связи с общественностью, составляющий тексты выступлений для бизнесменов, высокопоставленных чиновников.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rgbClr val="6565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Спичрайтер</a:t>
            </a:r>
            <a:endParaRPr lang="ru-RU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EF21F5-B02E-45E6-BA41-EFD23CF50F9C}" type="slidenum">
              <a:rPr lang="ru-RU" smtClean="0"/>
              <a:pPr/>
              <a:t>12</a:t>
            </a:fld>
            <a:endParaRPr lang="ru-RU" smtClean="0"/>
          </a:p>
        </p:txBody>
      </p:sp>
      <p:pic>
        <p:nvPicPr>
          <p:cNvPr id="5" name="Picture 2" descr="C:\Users\Admin\Desktop\speechwriter_482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857232"/>
            <a:ext cx="450059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1"/>
          <p:cNvSpPr>
            <a:spLocks noGrp="1"/>
          </p:cNvSpPr>
          <p:nvPr>
            <p:ph idx="1"/>
          </p:nvPr>
        </p:nvSpPr>
        <p:spPr>
          <a:xfrm>
            <a:off x="215900" y="1928813"/>
            <a:ext cx="8928100" cy="452596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(бренд - торговая марка) или внесение в массовое сознание узнаваемых символов, значений, образов, способных в соответствии с целями субъекта политико-технологического управления сплачивать, объединять людей или, напротив, разъединять их на соперничающие группы.</a:t>
            </a: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00250"/>
          </a:xfrm>
        </p:spPr>
        <p:txBody>
          <a:bodyPr/>
          <a:lstStyle/>
          <a:p>
            <a:r>
              <a:rPr lang="ru-RU" dirty="0" smtClean="0">
                <a:solidFill>
                  <a:srgbClr val="6565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Политический </a:t>
            </a:r>
            <a:r>
              <a:rPr lang="ru-RU" dirty="0" err="1" smtClean="0">
                <a:solidFill>
                  <a:srgbClr val="6565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брендинг</a:t>
            </a:r>
            <a:r>
              <a:rPr lang="ru-RU" dirty="0" smtClean="0">
                <a:solidFill>
                  <a:srgbClr val="6565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6565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65656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solidFill>
                  <a:srgbClr val="65656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E8D348-BA8D-4509-8028-3DB3E8ECD7C5}" type="slidenum">
              <a:rPr lang="ru-RU" smtClean="0"/>
              <a:pPr/>
              <a:t>13</a:t>
            </a:fld>
            <a:endParaRPr lang="ru-RU" smtClean="0"/>
          </a:p>
        </p:txBody>
      </p:sp>
      <p:pic>
        <p:nvPicPr>
          <p:cNvPr id="5" name="Picture 2" descr="C:\Users\Admin\Desktop\жир 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00042"/>
            <a:ext cx="4071966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dirty="0" smtClean="0">
                <a:solidFill>
                  <a:schemeClr val="bg2">
                    <a:lumMod val="25000"/>
                  </a:schemeClr>
                </a:solidFill>
                <a:cs typeface="Tahoma" charset="0"/>
              </a:rPr>
              <a:t/>
            </a:r>
            <a:br>
              <a:rPr lang="ru-RU" sz="2700" dirty="0" smtClean="0">
                <a:solidFill>
                  <a:schemeClr val="bg2">
                    <a:lumMod val="25000"/>
                  </a:schemeClr>
                </a:solidFill>
                <a:cs typeface="Tahoma" charset="0"/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Политтехнолог</a:t>
            </a:r>
          </a:p>
        </p:txBody>
      </p:sp>
      <p:sp>
        <p:nvSpPr>
          <p:cNvPr id="1951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8F02589C-E9F2-483F-A817-D940FD810C70}" type="slidenum">
              <a:rPr lang="ru-RU" smtClean="0"/>
              <a:pPr defTabSz="912813"/>
              <a:t>14</a:t>
            </a:fld>
            <a:endParaRPr lang="ru-RU" smtClean="0"/>
          </a:p>
        </p:txBody>
      </p:sp>
      <p:pic>
        <p:nvPicPr>
          <p:cNvPr id="5" name="Picture 2" descr="C:\Users\Admin\Desktop\фот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928926" y="857232"/>
            <a:ext cx="3267885" cy="25003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3429000"/>
            <a:ext cx="87154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-450000" algn="just">
              <a:spcBef>
                <a:spcPts val="0"/>
              </a:spcBef>
            </a:pPr>
            <a:r>
              <a:rPr lang="ru-RU" b="1" dirty="0" smtClean="0"/>
              <a:t>Политические технологии</a:t>
            </a:r>
            <a:r>
              <a:rPr lang="ru-RU" dirty="0" smtClean="0"/>
              <a:t> - это услуги и сервисы в социально-политической сфере, которые включают в себя готовые решения, приемы, методы, процедуры, сценарии, повышающие вероятность достижения результата. Чаще всего политические технологии используются в период избирательной компании, но это далеко не единственная сфера применения.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Лоббист</a:t>
            </a:r>
          </a:p>
        </p:txBody>
      </p:sp>
      <p:sp>
        <p:nvSpPr>
          <p:cNvPr id="205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6E00BABC-C4B0-4E39-A68F-8EB2D002DC6E}" type="slidenum">
              <a:rPr lang="ru-RU" smtClean="0"/>
              <a:pPr defTabSz="912813"/>
              <a:t>15</a:t>
            </a:fld>
            <a:endParaRPr lang="ru-RU" smtClean="0"/>
          </a:p>
        </p:txBody>
      </p:sp>
      <p:pic>
        <p:nvPicPr>
          <p:cNvPr id="6" name="Picture 2" descr="C:\Users\Admin\Desktop\лоббис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00042"/>
            <a:ext cx="5072098" cy="28067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3567946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-450000" algn="just">
              <a:spcBef>
                <a:spcPts val="0"/>
              </a:spcBef>
            </a:pPr>
            <a:r>
              <a:rPr lang="ru-RU" dirty="0" smtClean="0"/>
              <a:t>Лоббист- профессиональный агент или организация (в лице специальной фирмы или ассоциации), которые реализуют интересы заказчика в политической сфере. 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Политический консалтинг</a:t>
            </a:r>
          </a:p>
        </p:txBody>
      </p:sp>
      <p:sp>
        <p:nvSpPr>
          <p:cNvPr id="307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AADE16-4111-4077-A56B-66BA61F11A05}" type="slidenum">
              <a:rPr lang="ru-RU" smtClean="0"/>
              <a:pPr/>
              <a:t>16</a:t>
            </a:fld>
            <a:endParaRPr lang="ru-RU" smtClean="0"/>
          </a:p>
        </p:txBody>
      </p:sp>
      <p:pic>
        <p:nvPicPr>
          <p:cNvPr id="6" name="Picture 2" descr="C:\Users\Admin\Desktop\RAPC-LOGO-RUS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43174" y="571480"/>
            <a:ext cx="4119134" cy="307183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3357561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-450000" algn="just">
              <a:spcBef>
                <a:spcPts val="0"/>
              </a:spcBef>
            </a:pPr>
            <a:r>
              <a:rPr lang="ru-RU" dirty="0" smtClean="0"/>
              <a:t>включает в себя консультирование клиентов по широкому кругу интересующих вопросов в сфере экономики, права, власти и политики, а также проблем социально-политического характера.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478828B9-F300-4D2A-9282-01F260B062F3}" type="slidenum">
              <a:rPr lang="ru-RU" smtClean="0"/>
              <a:pPr defTabSz="912813"/>
              <a:t>17</a:t>
            </a:fld>
            <a:endParaRPr lang="ru-RU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Специалист по протоколу</a:t>
            </a:r>
            <a:endParaRPr lang="ru-RU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dmin\Desktop\1418539116_pytki-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571480"/>
            <a:ext cx="3829048" cy="28575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3428999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-450000" algn="just">
              <a:spcBef>
                <a:spcPts val="0"/>
              </a:spcBef>
            </a:pPr>
            <a:r>
              <a:rPr lang="ru-RU" b="1" dirty="0" smtClean="0"/>
              <a:t>Специалист по протоколу</a:t>
            </a:r>
            <a:r>
              <a:rPr lang="ru-RU" dirty="0" smtClean="0"/>
              <a:t> - знает все о том, как правильно, по протоколу организовать деловые, государственные или дипломатические мероприятия с учетом культурных особенностей участников и цели встречи.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Политолог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93881-BBC0-44D4-A7F0-9AF5E654A870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5" name="Содержимое 4" descr="Глеб Павловский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3" y="500043"/>
            <a:ext cx="478634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3500438"/>
            <a:ext cx="8429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общественный эксперт в политической, социальной, политико-экономической сфере жизни общества, а также в других сферах общества;</a:t>
            </a:r>
          </a:p>
          <a:p>
            <a:pPr algn="just"/>
            <a:r>
              <a:rPr lang="ru-RU" dirty="0" smtClean="0"/>
              <a:t>учёный, дипломированный специалист;</a:t>
            </a:r>
          </a:p>
          <a:p>
            <a:pPr algn="just"/>
            <a:r>
              <a:rPr lang="ru-RU" dirty="0" smtClean="0"/>
              <a:t>политический аналитик, консультант, преподаватель политологии, политический журналист.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492896"/>
            <a:ext cx="9144000" cy="114300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None/>
              <a:defRPr/>
            </a:pPr>
            <a:r>
              <a:rPr lang="ru-RU" sz="440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Благодарю за внимание!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AD504987-582A-4BD1-BC9F-8CEB447D9596}" type="slidenum">
              <a:rPr lang="ru-RU" smtClean="0"/>
              <a:pPr defTabSz="912813"/>
              <a:t>2</a:t>
            </a:fld>
            <a:endParaRPr lang="ru-RU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Вопросы: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Политика: сущность и содержание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Политическая деятельность в современном мире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Публичная политика как вид политической деятельности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cs typeface="Tahoma" charset="0"/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cs typeface="Tahoma" charset="0"/>
              </a:rPr>
            </a:br>
            <a:endParaRPr smtClean="0">
              <a:solidFill>
                <a:schemeClr val="bg2">
                  <a:lumMod val="25000"/>
                </a:schemeClr>
              </a:solidFill>
              <a:cs typeface="Tahom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A92EB42E-F76A-4B96-AD3F-6C94EFF66F75}" type="slidenum">
              <a:rPr lang="ru-RU" smtClean="0"/>
              <a:pPr defTabSz="912813"/>
              <a:t>3</a:t>
            </a:fld>
            <a:endParaRPr lang="ru-RU" smtClean="0"/>
          </a:p>
        </p:txBody>
      </p:sp>
      <p:sp>
        <p:nvSpPr>
          <p:cNvPr id="9219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Политика - стремление к участию во власти или к оказанию влияния на распределение власти, будь то между государствами, будь то внутри государства между группами людей, которые оно в себе заключает </a:t>
            </a:r>
          </a:p>
        </p:txBody>
      </p:sp>
      <p:sp>
        <p:nvSpPr>
          <p:cNvPr id="12334" name="AutoShape 46" descr="https://img2.labirint.ru/rcimg/7f00962b56f421e20c69d4c363143f55/960x540/books58/579572/ph_02.jpg?15639902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36" name="AutoShape 48" descr="https://img2.labirint.ru/rcimg/7f00962b56f421e20c69d4c363143f55/960x540/books58/579572/ph_02.jpg?15639902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38" name="AutoShape 50" descr="https://img2.labirint.ru/rcimg/7f00962b56f421e20c69d4c363143f55/960x540/books58/579572/ph_02.jpg?15639902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1E4BD-BA9A-4169-9854-0F0006F766A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28596" y="285728"/>
          <a:ext cx="8501122" cy="517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1E4BD-BA9A-4169-9854-0F0006F766A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4" name="Рисунок 3" descr="Кар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12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 и личностные качества политика (результаты опроса)</a:t>
            </a:r>
          </a:p>
        </p:txBody>
      </p:sp>
      <p:sp>
        <p:nvSpPr>
          <p:cNvPr id="102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25E8FEF5-08D2-44F6-920B-1425F28383DF}" type="slidenum">
              <a:rPr lang="ru-RU" smtClean="0"/>
              <a:pPr defTabSz="912813"/>
              <a:t>6</a:t>
            </a:fld>
            <a:endParaRPr lang="ru-RU" smtClean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4793673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786314" y="1214422"/>
          <a:ext cx="4357686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3"/>
          <p:cNvSpPr txBox="1">
            <a:spLocks noGrp="1"/>
          </p:cNvSpPr>
          <p:nvPr/>
        </p:nvSpPr>
        <p:spPr bwMode="auto">
          <a:xfrm>
            <a:off x="7239000" y="6597650"/>
            <a:ext cx="19050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1200" b="1" dirty="0">
              <a:latin typeface="+mj-lt"/>
            </a:endParaRPr>
          </a:p>
        </p:txBody>
      </p:sp>
      <p:sp>
        <p:nvSpPr>
          <p:cNvPr id="12291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 и личностные качества политика (результаты опроса)</a:t>
            </a:r>
            <a:endParaRPr lang="ru-RU" dirty="0" smtClean="0">
              <a:solidFill>
                <a:schemeClr val="bg2">
                  <a:lumMod val="25000"/>
                </a:schemeClr>
              </a:solidFill>
              <a:cs typeface="Tahoma" charset="0"/>
            </a:endParaRPr>
          </a:p>
        </p:txBody>
      </p:sp>
      <p:sp>
        <p:nvSpPr>
          <p:cNvPr id="1332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7DCEE8E6-75CB-4E1E-8879-716CF2E13E7E}" type="slidenum">
              <a:rPr lang="ru-RU" smtClean="0"/>
              <a:pPr defTabSz="912813"/>
              <a:t>7</a:t>
            </a:fld>
            <a:endParaRPr lang="ru-RU" smtClean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0" y="1357298"/>
          <a:ext cx="9144000" cy="4818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 и личностные качества политика (Макс Вебер)</a:t>
            </a:r>
            <a:endParaRPr lang="ru-RU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C8C8AF-6C36-4605-A37F-B469CCB601AE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Три качества являются для политика решающими: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страсть — в смысле ориентации на существо дела;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ответственность;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глазомер, способность к внутренней собранности и спокойствию.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Публичная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политика – это политика, которая предполагает соответствие государственной политики общественным нуждам, взаимодействие государственных и негосударственных структур на всех стадиях принятия, реализации, контроля и оценки результатов государственных программ, проектов и решений.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93881-BBC0-44D4-A7F0-9AF5E654A87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учебного курса</Template>
  <TotalTime>2704</TotalTime>
  <Words>334</Words>
  <Application>Microsoft Office PowerPoint</Application>
  <PresentationFormat>Экран (4:3)</PresentationFormat>
  <Paragraphs>65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  Политика как призвание и профессия</vt:lpstr>
      <vt:lpstr>Вопросы:  1. Политика: сущность и содержание 2. Политическая деятельность в современном мире 3. Публичная политика как вид политической деятельности  </vt:lpstr>
      <vt:lpstr>  Политика - стремление к участию во власти или к оказанию влияния на распределение власти, будь то между государствами, будь то внутри государства между группами людей, которые оно в себе заключает </vt:lpstr>
      <vt:lpstr>Слайд 4</vt:lpstr>
      <vt:lpstr>Слайд 5</vt:lpstr>
      <vt:lpstr>Профессиональные и личностные качества политика (результаты опроса)</vt:lpstr>
      <vt:lpstr> Профессиональные и личностные качества политика (результаты опроса)</vt:lpstr>
      <vt:lpstr>Профессиональные и личностные качества политика (Макс Вебер)</vt:lpstr>
      <vt:lpstr>Слайд 9</vt:lpstr>
      <vt:lpstr>Дипломированные бакалавры востребованы в проектной, управленческой, преподавательской, научно-исследовательской деятельности.      Специалисты в сфере публичных политических процессов работают в аналитических центрах при международных и общественных организациях, Правительстве РФ, а также в других ведомствах и министерствах, занимающихся экономическим развитием, стратегическим планированием развития отдельных территорий и целых регионов.</vt:lpstr>
      <vt:lpstr> Политический менеджмент</vt:lpstr>
      <vt:lpstr>Спичрайтер</vt:lpstr>
      <vt:lpstr>Политический брендинг  </vt:lpstr>
      <vt:lpstr> Политтехнолог</vt:lpstr>
      <vt:lpstr>Лоббист</vt:lpstr>
      <vt:lpstr>Политический консалтинг</vt:lpstr>
      <vt:lpstr>Специалист по протоколу</vt:lpstr>
      <vt:lpstr>Политолог</vt:lpstr>
      <vt:lpstr>Благодарю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состояния информатизации факультетов за 2009-2010 учебный год</dc:title>
  <dc:creator>molly</dc:creator>
  <cp:lastModifiedBy>Юлия</cp:lastModifiedBy>
  <cp:revision>213</cp:revision>
  <dcterms:created xsi:type="dcterms:W3CDTF">2010-10-04T04:28:20Z</dcterms:created>
  <dcterms:modified xsi:type="dcterms:W3CDTF">2020-12-16T16:41:56Z</dcterms:modified>
</cp:coreProperties>
</file>